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Oswald"/>
      <p:regular r:id="rId34"/>
      <p:bold r:id="rId35"/>
    </p:embeddedFont>
    <p:embeddedFont>
      <p:font typeface="Source Sans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DUb6YGQHNoVRxh7lz4fXxQOz7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swald-bold.fntdata"/><Relationship Id="rId12" Type="http://schemas.openxmlformats.org/officeDocument/2006/relationships/slide" Target="slides/slide8.xml"/><Relationship Id="rId34" Type="http://schemas.openxmlformats.org/officeDocument/2006/relationships/font" Target="fonts/Oswald-regular.fntdata"/><Relationship Id="rId15" Type="http://schemas.openxmlformats.org/officeDocument/2006/relationships/slide" Target="slides/slide11.xml"/><Relationship Id="rId37" Type="http://schemas.openxmlformats.org/officeDocument/2006/relationships/font" Target="fonts/SourceSansPro-bold.fntdata"/><Relationship Id="rId14" Type="http://schemas.openxmlformats.org/officeDocument/2006/relationships/slide" Target="slides/slide10.xml"/><Relationship Id="rId36" Type="http://schemas.openxmlformats.org/officeDocument/2006/relationships/font" Target="fonts/SourceSansPro-regular.fntdata"/><Relationship Id="rId17" Type="http://schemas.openxmlformats.org/officeDocument/2006/relationships/slide" Target="slides/slide13.xml"/><Relationship Id="rId39" Type="http://schemas.openxmlformats.org/officeDocument/2006/relationships/font" Target="fonts/SourceSansPro-boldItalic.fntdata"/><Relationship Id="rId16" Type="http://schemas.openxmlformats.org/officeDocument/2006/relationships/slide" Target="slides/slide12.xml"/><Relationship Id="rId38" Type="http://schemas.openxmlformats.org/officeDocument/2006/relationships/font" Target="fonts/SourceSansPr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49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36" name="Google Shape;36;p49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9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49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4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" name="Google Shape;41;p4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" name="Google Shape;42;p4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" name="Google Shape;43;p49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4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49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9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9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9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9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5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77" name="Google Shape;77;p5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5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1" name="Google Shape;81;p5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2" name="Google Shape;82;p5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3" name="Google Shape;83;p5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84" name="Google Shape;84;p5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5" name="Google Shape;85;p5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5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17" name="Google Shape;117;p51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118" name="Google Shape;118;p5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5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2" name="Google Shape;122;p5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3" name="Google Shape;123;p5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4" name="Google Shape;124;p5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25" name="Google Shape;125;p5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26" name="Google Shape;126;p5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5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6" name="Google Shape;156;p5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7" name="Google Shape;157;p5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0" name="Google Shape;160;p5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161" name="Google Shape;161;p5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5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65" name="Google Shape;165;p5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6" name="Google Shape;166;p5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7" name="Google Shape;167;p5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68" name="Google Shape;168;p5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169" name="Google Shape;169;p5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5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2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" name="Google Shape;199;p52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" name="Google Shape;200;p5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203" name="Google Shape;203;p53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3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53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206" name="Google Shape;206;p5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5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5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1" name="Google Shape;211;p5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2" name="Google Shape;212;p5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13" name="Google Shape;213;p5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4" name="Google Shape;214;p5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5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8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48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48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48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48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48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48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48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48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48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48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48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48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48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48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48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48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48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48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48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48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48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48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48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4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48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4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/>
              <a:t>Excel for Business</a:t>
            </a:r>
            <a:br>
              <a:rPr/>
            </a:br>
            <a:r>
              <a:rPr/>
              <a:t>Gün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  <p:pic>
        <p:nvPicPr>
          <p:cNvPr id="316" name="Google Shape;31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2516"/>
            <a:ext cx="9144000" cy="339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176"/>
            <a:ext cx="9144000" cy="412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  <p:pic>
        <p:nvPicPr>
          <p:cNvPr id="323" name="Google Shape;32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1657350"/>
            <a:ext cx="90392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1"/>
          <p:cNvSpPr/>
          <p:nvPr/>
        </p:nvSpPr>
        <p:spPr>
          <a:xfrm>
            <a:off x="1772870" y="1701579"/>
            <a:ext cx="799376" cy="358277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1"/>
          <p:cNvSpPr/>
          <p:nvPr/>
        </p:nvSpPr>
        <p:spPr>
          <a:xfrm>
            <a:off x="2072369" y="2104085"/>
            <a:ext cx="799376" cy="829946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707" y="333022"/>
            <a:ext cx="9144000" cy="447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012" y="1395412"/>
            <a:ext cx="51339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6" y="1850638"/>
            <a:ext cx="9144000" cy="144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/>
          <p:nvPr/>
        </p:nvSpPr>
        <p:spPr>
          <a:xfrm>
            <a:off x="87194" y="1924946"/>
            <a:ext cx="799376" cy="358277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4"/>
          <p:cNvSpPr/>
          <p:nvPr/>
        </p:nvSpPr>
        <p:spPr>
          <a:xfrm>
            <a:off x="8332966" y="2104084"/>
            <a:ext cx="641405" cy="829946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23" y="47708"/>
            <a:ext cx="2827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6939" y="302149"/>
            <a:ext cx="3451976" cy="414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500" y="1752926"/>
            <a:ext cx="9149641" cy="106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 txBox="1"/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/>
              <a:t>Təcrübi Tapşırıq</a:t>
            </a:r>
            <a:br>
              <a:rPr/>
            </a:br>
            <a:r>
              <a:rPr/>
              <a:t>10 dəq.</a:t>
            </a:r>
            <a:endParaRPr/>
          </a:p>
        </p:txBody>
      </p:sp>
      <p:sp>
        <p:nvSpPr>
          <p:cNvPr id="359" name="Google Shape;359;p6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/>
              <a:t>PIVOT - un gücü </a:t>
            </a:r>
            <a:br>
              <a:rPr/>
            </a:br>
            <a:r>
              <a:rPr/>
              <a:t>OLAP kublar</a:t>
            </a:r>
            <a:endParaRPr/>
          </a:p>
        </p:txBody>
      </p:sp>
      <p:sp>
        <p:nvSpPr>
          <p:cNvPr id="365" name="Google Shape;365;p6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sz="1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  <p:pic>
        <p:nvPicPr>
          <p:cNvPr id="372" name="Google Shape;37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2516"/>
            <a:ext cx="9144000" cy="339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8176"/>
            <a:ext cx="9144000" cy="412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  <p:pic>
        <p:nvPicPr>
          <p:cNvPr id="254" name="Google Shape;2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884" y="172888"/>
            <a:ext cx="5670232" cy="408801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  <p:pic>
        <p:nvPicPr>
          <p:cNvPr id="379" name="Google Shape;37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" y="1657350"/>
            <a:ext cx="90392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0"/>
          <p:cNvSpPr/>
          <p:nvPr/>
        </p:nvSpPr>
        <p:spPr>
          <a:xfrm>
            <a:off x="1772870" y="1701579"/>
            <a:ext cx="799376" cy="358277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0"/>
          <p:cNvSpPr/>
          <p:nvPr/>
        </p:nvSpPr>
        <p:spPr>
          <a:xfrm>
            <a:off x="113253" y="2059855"/>
            <a:ext cx="908490" cy="1104763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950" y="409575"/>
            <a:ext cx="61341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282" y="0"/>
            <a:ext cx="70494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sz="3600"/>
              <a:t>PIVOT-da giriş sahələri</a:t>
            </a:r>
            <a:endParaRPr/>
          </a:p>
        </p:txBody>
      </p:sp>
      <p:sp>
        <p:nvSpPr>
          <p:cNvPr id="397" name="Google Shape;397;p7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sz="1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7073" y="0"/>
            <a:ext cx="2109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136" y="0"/>
            <a:ext cx="6423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6"/>
          <p:cNvPicPr preferRelativeResize="0"/>
          <p:nvPr/>
        </p:nvPicPr>
        <p:blipFill rotWithShape="1">
          <a:blip r:embed="rId3">
            <a:alphaModFix/>
          </a:blip>
          <a:srcRect b="0" l="78341" r="0" t="50860"/>
          <a:stretch/>
        </p:blipFill>
        <p:spPr>
          <a:xfrm>
            <a:off x="2715370" y="278990"/>
            <a:ext cx="3197667" cy="483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6"/>
          <p:cNvSpPr/>
          <p:nvPr/>
        </p:nvSpPr>
        <p:spPr>
          <a:xfrm>
            <a:off x="4314202" y="2882348"/>
            <a:ext cx="1533981" cy="262394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52387"/>
            <a:ext cx="577215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8"/>
          <p:cNvSpPr txBox="1"/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/>
              <a:t>Təcrübi Tapşırıq</a:t>
            </a:r>
            <a:br>
              <a:rPr/>
            </a:br>
            <a:r>
              <a:rPr/>
              <a:t>15 dəq.</a:t>
            </a:r>
            <a:endParaRPr/>
          </a:p>
        </p:txBody>
      </p:sp>
      <p:sp>
        <p:nvSpPr>
          <p:cNvPr id="425" name="Google Shape;425;p7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idx="4294967295" type="ctrTitle"/>
          </p:nvPr>
        </p:nvSpPr>
        <p:spPr>
          <a:xfrm>
            <a:off x="1275150" y="265523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sz="88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Təşəkkürlər!</a:t>
            </a:r>
            <a:endParaRPr b="1" i="0" sz="88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1" name="Google Shape;431;p47"/>
          <p:cNvSpPr txBox="1"/>
          <p:nvPr>
            <p:ph idx="4294967295" type="subTitle"/>
          </p:nvPr>
        </p:nvSpPr>
        <p:spPr>
          <a:xfrm>
            <a:off x="1275150" y="3662679"/>
            <a:ext cx="6593700" cy="836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1" i="0" sz="3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Əlavə sual (-lar)?</a:t>
            </a:r>
            <a:endParaRPr b="1" i="0" sz="3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  <p:pic>
        <p:nvPicPr>
          <p:cNvPr descr="Картинки по запросу excel character animation" id="433" name="Google Shape;4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707" y="152919"/>
            <a:ext cx="4296014" cy="224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"/>
          <p:cNvSpPr txBox="1"/>
          <p:nvPr>
            <p:ph type="title"/>
          </p:nvPr>
        </p:nvSpPr>
        <p:spPr>
          <a:xfrm>
            <a:off x="1073650" y="15660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/>
              <a:t>Günün Mündəricatı</a:t>
            </a:r>
            <a:endParaRPr/>
          </a:p>
        </p:txBody>
      </p:sp>
      <p:sp>
        <p:nvSpPr>
          <p:cNvPr id="260" name="Google Shape;260;p3"/>
          <p:cNvSpPr txBox="1"/>
          <p:nvPr>
            <p:ph idx="1" type="body"/>
          </p:nvPr>
        </p:nvSpPr>
        <p:spPr>
          <a:xfrm>
            <a:off x="827254" y="1419032"/>
            <a:ext cx="69222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sz="1400"/>
              <a:t>Funksional Xətalar ( N/A, VALUE, NUM)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sz="1400"/>
              <a:t>Excel Cədvəlləri. Nə faydası var?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sz="1400"/>
              <a:t>PİVOT - un gücü OLAP kublar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sz="1400"/>
              <a:t> PIVOT-da giriş sahələri</a:t>
            </a:r>
            <a:endParaRPr sz="1400"/>
          </a:p>
        </p:txBody>
      </p:sp>
      <p:sp>
        <p:nvSpPr>
          <p:cNvPr id="261" name="Google Shape;261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/>
              <a:t>Funksional Xətalar </a:t>
            </a:r>
            <a:br>
              <a:rPr/>
            </a:br>
            <a:r>
              <a:rPr/>
              <a:t>( N/A, VALUE, NUM)</a:t>
            </a:r>
            <a:endParaRPr/>
          </a:p>
        </p:txBody>
      </p:sp>
      <p:sp>
        <p:nvSpPr>
          <p:cNvPr id="267" name="Google Shape;267;p4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sz="120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464" y="2799281"/>
            <a:ext cx="30384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063" y="635856"/>
            <a:ext cx="49339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5"/>
          <p:cNvSpPr/>
          <p:nvPr/>
        </p:nvSpPr>
        <p:spPr>
          <a:xfrm>
            <a:off x="2154533" y="1241240"/>
            <a:ext cx="3005863" cy="316545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5"/>
          <p:cNvSpPr/>
          <p:nvPr/>
        </p:nvSpPr>
        <p:spPr>
          <a:xfrm>
            <a:off x="5346463" y="3286049"/>
            <a:ext cx="1249008" cy="316545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5"/>
          <p:cNvSpPr txBox="1"/>
          <p:nvPr/>
        </p:nvSpPr>
        <p:spPr>
          <a:xfrm>
            <a:off x="1073650" y="156605"/>
            <a:ext cx="6984997" cy="3165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“N/A” – NOT AVAILABLE (Mövcud Deyil)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263" y="2646393"/>
            <a:ext cx="32004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942" y="805008"/>
            <a:ext cx="558165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6"/>
          <p:cNvSpPr/>
          <p:nvPr/>
        </p:nvSpPr>
        <p:spPr>
          <a:xfrm>
            <a:off x="2305608" y="1401405"/>
            <a:ext cx="3005863" cy="316545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6"/>
          <p:cNvSpPr/>
          <p:nvPr/>
        </p:nvSpPr>
        <p:spPr>
          <a:xfrm>
            <a:off x="5470088" y="3238341"/>
            <a:ext cx="1249008" cy="316545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1073650" y="156605"/>
            <a:ext cx="6984997" cy="3165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“#VALUE” – Dəyər Tapılmadı (Rəqəm)</a:t>
            </a:r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056" y="2751168"/>
            <a:ext cx="22669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/>
          <p:nvPr/>
        </p:nvSpPr>
        <p:spPr>
          <a:xfrm>
            <a:off x="576055" y="3220680"/>
            <a:ext cx="2043899" cy="424993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2801" y="3015904"/>
            <a:ext cx="1705618" cy="86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912" y="1073996"/>
            <a:ext cx="18859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7"/>
          <p:cNvSpPr/>
          <p:nvPr/>
        </p:nvSpPr>
        <p:spPr>
          <a:xfrm>
            <a:off x="2142607" y="1160891"/>
            <a:ext cx="2127244" cy="358277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7"/>
          <p:cNvSpPr/>
          <p:nvPr/>
        </p:nvSpPr>
        <p:spPr>
          <a:xfrm>
            <a:off x="5182801" y="3124863"/>
            <a:ext cx="1647369" cy="489005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1073650" y="156605"/>
            <a:ext cx="6984997" cy="3165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“#NUM” – Funksiya arqumenti səhvdir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/>
              <a:t>Excel Cədvəlləri </a:t>
            </a:r>
            <a:br>
              <a:rPr/>
            </a:br>
            <a:r>
              <a:rPr/>
              <a:t>Nə faydası var?</a:t>
            </a:r>
            <a:endParaRPr/>
          </a:p>
        </p:txBody>
      </p:sp>
      <p:sp>
        <p:nvSpPr>
          <p:cNvPr id="303" name="Google Shape;303;p5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sz="1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/>
          <p:nvPr>
            <p:ph idx="4294967295" type="ctrTitle"/>
          </p:nvPr>
        </p:nvSpPr>
        <p:spPr>
          <a:xfrm>
            <a:off x="685800" y="1796833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sz="4800" u="none" cap="none" strike="noStrike">
                <a:solidFill>
                  <a:srgbClr val="C00000"/>
                </a:solidFill>
                <a:latin typeface="Oswald"/>
                <a:ea typeface="Oswald"/>
                <a:cs typeface="Oswald"/>
                <a:sym typeface="Oswald"/>
              </a:rPr>
              <a:t>Excel Table – Statik deyil</a:t>
            </a:r>
            <a:endParaRPr b="1" i="0" sz="4800" u="none" cap="none" strike="noStrike">
              <a:solidFill>
                <a:srgbClr val="C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5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Novruz Hasanov</dc:creator>
</cp:coreProperties>
</file>